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18"/>
  </p:notesMasterIdLst>
  <p:sldIdLst>
    <p:sldId id="256" r:id="rId2"/>
    <p:sldId id="424" r:id="rId3"/>
    <p:sldId id="425" r:id="rId4"/>
    <p:sldId id="426" r:id="rId5"/>
    <p:sldId id="427" r:id="rId6"/>
    <p:sldId id="429" r:id="rId7"/>
    <p:sldId id="428" r:id="rId8"/>
    <p:sldId id="430" r:id="rId9"/>
    <p:sldId id="434" r:id="rId10"/>
    <p:sldId id="431" r:id="rId11"/>
    <p:sldId id="432" r:id="rId12"/>
    <p:sldId id="433" r:id="rId13"/>
    <p:sldId id="423" r:id="rId14"/>
    <p:sldId id="417" r:id="rId15"/>
    <p:sldId id="421" r:id="rId16"/>
    <p:sldId id="412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EC0DF11-0C55-427B-9ED9-19E5072E5ACC}">
          <p14:sldIdLst>
            <p14:sldId id="256"/>
            <p14:sldId id="424"/>
            <p14:sldId id="425"/>
            <p14:sldId id="426"/>
            <p14:sldId id="427"/>
            <p14:sldId id="429"/>
            <p14:sldId id="428"/>
            <p14:sldId id="430"/>
            <p14:sldId id="434"/>
            <p14:sldId id="431"/>
          </p14:sldIdLst>
        </p14:section>
        <p14:section name="无标题节" id="{807E64E8-86FA-4ED8-B674-0817B7F91CEE}">
          <p14:sldIdLst>
            <p14:sldId id="432"/>
            <p14:sldId id="433"/>
            <p14:sldId id="423"/>
            <p14:sldId id="417"/>
            <p14:sldId id="421"/>
            <p14:sldId id="41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DB1"/>
    <a:srgbClr val="52AA8F"/>
    <a:srgbClr val="89C796"/>
    <a:srgbClr val="85C0AA"/>
    <a:srgbClr val="82BAB9"/>
    <a:srgbClr val="80B6C2"/>
    <a:srgbClr val="81BDB3"/>
    <a:srgbClr val="87C2A2"/>
    <a:srgbClr val="7FB8BF"/>
    <a:srgbClr val="2BB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86195" autoAdjust="0"/>
  </p:normalViewPr>
  <p:slideViewPr>
    <p:cSldViewPr snapToGrid="0">
      <p:cViewPr varScale="1">
        <p:scale>
          <a:sx n="115" d="100"/>
          <a:sy n="115" d="100"/>
        </p:scale>
        <p:origin x="372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0DBC4-F98B-484A-BE69-A87A5E6DEA10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E661B-8AD1-4D4A-B33B-64792E549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4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676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7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65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63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658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3498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19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44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87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6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9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52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63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6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74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4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2022/2/8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CCA9505D-6858-4D77-8033-8F44498EC30F}" type="datetimeFigureOut">
              <a:rPr lang="zh-CN" altLang="en-US" smtClean="0"/>
              <a:pPr/>
              <a:t>2022/2/8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F8E8C392-8293-4EFF-A44E-DAB8CA6E538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986" y="6424616"/>
            <a:ext cx="1849315" cy="2132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986" y="6424616"/>
            <a:ext cx="1849315" cy="2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660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691590"/>
            <a:ext cx="12192000" cy="1841752"/>
          </a:xfrm>
          <a:prstGeom prst="rect">
            <a:avLst/>
          </a:prstGeom>
          <a:gradFill>
            <a:gsLst>
              <a:gs pos="0">
                <a:srgbClr val="37CC5E">
                  <a:alpha val="47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11D131"/>
              </a:gs>
              <a:gs pos="100000">
                <a:srgbClr val="1EC3C7">
                  <a:alpha val="49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600" b="1" kern="10000" spc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492845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2021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12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05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日</a:t>
            </a:r>
            <a:endParaRPr lang="zh-TW" altLang="en-US" sz="2400" dirty="0">
              <a:ln w="18415" cmpd="sng">
                <a:noFill/>
                <a:prstDash val="solid"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4150801"/>
            <a:ext cx="114869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杭州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研发</a:t>
            </a:r>
            <a:r>
              <a:rPr lang="zh-CN" altLang="en-US" sz="24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中心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视频</a:t>
            </a:r>
            <a:r>
              <a:rPr lang="zh-CN" altLang="en-US" sz="24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部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葛世鹏</a:t>
            </a:r>
            <a:r>
              <a:rPr lang="zh-CN" altLang="en-US" sz="24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转正</a:t>
            </a:r>
            <a:r>
              <a:rPr lang="zh-CN" altLang="en-US" sz="24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答辩</a:t>
            </a:r>
            <a:endParaRPr lang="en-US" altLang="zh-CN" sz="2400" b="1" dirty="0">
              <a:ln w="18415" cmpd="sng">
                <a:noFill/>
                <a:prstDash val="solid"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87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6567" y="834934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en-US" altLang="zh-CN" b="1" dirty="0" smtClean="0"/>
              <a:t>M600</a:t>
            </a:r>
            <a:r>
              <a:rPr lang="zh-CN" altLang="en-US" b="1" dirty="0"/>
              <a:t>部分代码</a:t>
            </a:r>
            <a:r>
              <a:rPr lang="zh-CN" altLang="en-US" b="1" dirty="0" smtClean="0"/>
              <a:t>整合</a:t>
            </a:r>
            <a:endParaRPr lang="en-US" altLang="zh-CN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952901" y="1468013"/>
            <a:ext cx="53323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M600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A20/A30</a:t>
            </a:r>
            <a:r>
              <a:rPr lang="zh-CN" altLang="en-US" dirty="0" smtClean="0"/>
              <a:t>的编译环境不同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M600</a:t>
            </a:r>
            <a:r>
              <a:rPr lang="zh-CN" altLang="en-US" dirty="0" smtClean="0"/>
              <a:t>在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的环境下</a:t>
            </a:r>
            <a:r>
              <a:rPr lang="zh-CN" altLang="en-US" dirty="0"/>
              <a:t>编译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A20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A30</a:t>
            </a:r>
            <a:r>
              <a:rPr lang="zh-CN" altLang="en-US" dirty="0" smtClean="0"/>
              <a:t>在安卓环境下编译</a:t>
            </a:r>
            <a:endParaRPr lang="en-US" altLang="zh-CN" dirty="0"/>
          </a:p>
        </p:txBody>
      </p:sp>
      <p:sp>
        <p:nvSpPr>
          <p:cNvPr id="4" name="文本框 3"/>
          <p:cNvSpPr txBox="1"/>
          <p:nvPr/>
        </p:nvSpPr>
        <p:spPr>
          <a:xfrm>
            <a:off x="837398" y="4590153"/>
            <a:ext cx="86531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收获：学会</a:t>
            </a:r>
            <a:r>
              <a:rPr lang="zh-CN" altLang="en-US" dirty="0"/>
              <a:t>在安卓环境下编译代码，以及如何替换</a:t>
            </a:r>
            <a:r>
              <a:rPr lang="en-US" altLang="zh-CN" dirty="0"/>
              <a:t>M600/A20/A30</a:t>
            </a:r>
            <a:r>
              <a:rPr lang="zh-CN" altLang="en-US" dirty="0"/>
              <a:t>的智能追踪</a:t>
            </a:r>
            <a:r>
              <a:rPr lang="zh-CN" altLang="en-US" dirty="0" smtClean="0"/>
              <a:t>库</a:t>
            </a:r>
            <a:endParaRPr lang="en-US" altLang="zh-CN" dirty="0" smtClean="0"/>
          </a:p>
          <a:p>
            <a:r>
              <a:rPr lang="en-US" altLang="zh-CN" dirty="0" smtClean="0"/>
              <a:t>            </a:t>
            </a:r>
            <a:r>
              <a:rPr lang="zh-CN" altLang="en-US" dirty="0" smtClean="0"/>
              <a:t>学会使用打印的方法来调试代码</a:t>
            </a:r>
            <a:endParaRPr lang="en-US" altLang="zh-CN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837398" y="2849078"/>
            <a:ext cx="59002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如果把</a:t>
            </a:r>
            <a:r>
              <a:rPr lang="en-US" altLang="zh-CN" dirty="0" smtClean="0"/>
              <a:t>M600</a:t>
            </a:r>
            <a:r>
              <a:rPr lang="zh-CN" altLang="en-US" dirty="0" smtClean="0"/>
              <a:t>代码直接在</a:t>
            </a:r>
            <a:r>
              <a:rPr lang="en-US" altLang="zh-CN" dirty="0" smtClean="0"/>
              <a:t>A20</a:t>
            </a:r>
            <a:r>
              <a:rPr lang="zh-CN" altLang="en-US" dirty="0" smtClean="0"/>
              <a:t>和</a:t>
            </a:r>
            <a:r>
              <a:rPr lang="en-US" altLang="zh-CN" dirty="0" smtClean="0"/>
              <a:t>A30</a:t>
            </a:r>
            <a:r>
              <a:rPr lang="zh-CN" altLang="en-US" dirty="0" smtClean="0"/>
              <a:t>的上面进行合并，编译会出现找不到安卓相应函数的情况。</a:t>
            </a:r>
            <a:endParaRPr lang="en-US" altLang="zh-CN" dirty="0" smtClean="0"/>
          </a:p>
          <a:p>
            <a:r>
              <a:rPr lang="zh-CN" altLang="en-US" dirty="0" smtClean="0"/>
              <a:t>解决方法为添加相应的宏</a:t>
            </a:r>
            <a:r>
              <a:rPr lang="en-US" altLang="zh-CN" dirty="0" smtClean="0"/>
              <a:t>:</a:t>
            </a:r>
          </a:p>
          <a:p>
            <a:r>
              <a:rPr lang="en-US" altLang="zh-CN" dirty="0"/>
              <a:t>SDM845</a:t>
            </a:r>
            <a:r>
              <a:rPr lang="en-US" altLang="zh-CN" dirty="0" smtClean="0"/>
              <a:t>M600FORLINUX </a:t>
            </a:r>
            <a:r>
              <a:rPr lang="zh-CN" altLang="en-US" dirty="0" smtClean="0"/>
              <a:t>和 </a:t>
            </a:r>
            <a:r>
              <a:rPr lang="en-US" altLang="zh-CN" dirty="0"/>
              <a:t>SDM845A20A30_FORANDROID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56309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6567" y="834934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代码移植过程中出现的问题</a:t>
            </a:r>
            <a:endParaRPr lang="en-US" altLang="zh-CN" b="1" dirty="0"/>
          </a:p>
        </p:txBody>
      </p:sp>
      <p:sp>
        <p:nvSpPr>
          <p:cNvPr id="3" name="矩形 2"/>
          <p:cNvSpPr/>
          <p:nvPr/>
        </p:nvSpPr>
        <p:spPr>
          <a:xfrm>
            <a:off x="518397" y="1307784"/>
            <a:ext cx="831349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问题：机械镜头无法使用，一直是定焦镜头在工作，包括人物的追踪，调焦等。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8397" y="2027805"/>
            <a:ext cx="921274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问题分析：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/>
              <a:t>控制镜头切换的函数是 </a:t>
            </a:r>
            <a:r>
              <a:rPr lang="en-US" altLang="zh-CN" dirty="0" err="1"/>
              <a:t>Ptz_Judge</a:t>
            </a:r>
            <a:r>
              <a:rPr lang="zh-CN" altLang="en-US" dirty="0"/>
              <a:t>（），在对应的函数控制镜头切换的关键为</a:t>
            </a:r>
            <a:r>
              <a:rPr lang="en-US" altLang="zh-CN" dirty="0" err="1"/>
              <a:t>m_bFixedFocusLensFlagByAudio</a:t>
            </a:r>
            <a:r>
              <a:rPr lang="zh-CN" altLang="en-US" dirty="0"/>
              <a:t>和</a:t>
            </a:r>
            <a:r>
              <a:rPr lang="en-US" altLang="zh-CN" dirty="0" err="1"/>
              <a:t>stAlgStat.bNoFaceSet,m_enPtzMode</a:t>
            </a:r>
            <a:endParaRPr lang="en-US" altLang="zh-CN" dirty="0"/>
          </a:p>
          <a:p>
            <a:r>
              <a:rPr lang="zh-CN" altLang="en-US" dirty="0"/>
              <a:t>通过打印发现</a:t>
            </a:r>
            <a:r>
              <a:rPr lang="en-US" altLang="zh-CN" dirty="0"/>
              <a:t>,</a:t>
            </a:r>
            <a:r>
              <a:rPr lang="en-US" altLang="zh-CN" dirty="0" err="1"/>
              <a:t>m_enPtzMode</a:t>
            </a:r>
            <a:r>
              <a:rPr lang="zh-CN" altLang="en-US" dirty="0"/>
              <a:t>一直为</a:t>
            </a:r>
            <a:r>
              <a:rPr lang="en-US" altLang="zh-CN" dirty="0"/>
              <a:t>Idle</a:t>
            </a:r>
            <a:r>
              <a:rPr lang="zh-CN" altLang="en-US" dirty="0"/>
              <a:t>的状态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18396" y="3633485"/>
            <a:ext cx="9511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zh-CN" altLang="en-US" dirty="0"/>
              <a:t>解决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跟踪控制</a:t>
            </a:r>
            <a:r>
              <a:rPr lang="en-US" altLang="zh-CN" dirty="0" err="1" smtClean="0"/>
              <a:t>m_enPtzMode</a:t>
            </a:r>
            <a:r>
              <a:rPr lang="zh-CN" altLang="en-US" dirty="0" smtClean="0"/>
              <a:t>的函数，发现</a:t>
            </a:r>
            <a:r>
              <a:rPr lang="en-US" altLang="zh-CN" dirty="0" err="1" smtClean="0"/>
              <a:t>ptz_tryConnect</a:t>
            </a:r>
            <a:r>
              <a:rPr lang="zh-CN" altLang="en-US" dirty="0" smtClean="0"/>
              <a:t>函数一直失败，导致</a:t>
            </a:r>
            <a:r>
              <a:rPr lang="en-US" altLang="zh-CN" dirty="0" err="1" smtClean="0"/>
              <a:t>m_enPtzMode</a:t>
            </a:r>
            <a:r>
              <a:rPr lang="zh-CN" altLang="en-US" dirty="0" smtClean="0"/>
              <a:t>无法正常赋值，最终发现原因是</a:t>
            </a:r>
            <a:r>
              <a:rPr lang="en-US" altLang="zh-CN" dirty="0" err="1" smtClean="0"/>
              <a:t>Tcp</a:t>
            </a:r>
            <a:r>
              <a:rPr lang="zh-CN" altLang="en-US" dirty="0" smtClean="0"/>
              <a:t>相关的函数端口号填写错误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19091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16567" y="834934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代码移植过程中出现的问题</a:t>
            </a:r>
            <a:r>
              <a:rPr lang="en-US" altLang="zh-CN" b="1" dirty="0" smtClean="0"/>
              <a:t>2</a:t>
            </a:r>
            <a:endParaRPr lang="en-US" altLang="zh-CN" b="1" dirty="0"/>
          </a:p>
        </p:txBody>
      </p:sp>
      <p:sp>
        <p:nvSpPr>
          <p:cNvPr id="3" name="矩形 2"/>
          <p:cNvSpPr/>
          <p:nvPr/>
        </p:nvSpPr>
        <p:spPr>
          <a:xfrm>
            <a:off x="518397" y="1307784"/>
            <a:ext cx="551625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问题：</a:t>
            </a:r>
            <a:r>
              <a:rPr lang="en-US" altLang="zh-CN" dirty="0" smtClean="0"/>
              <a:t>M600</a:t>
            </a:r>
            <a:r>
              <a:rPr lang="zh-CN" altLang="en-US" dirty="0" smtClean="0"/>
              <a:t>使用</a:t>
            </a:r>
            <a:r>
              <a:rPr lang="en-US" altLang="zh-CN" dirty="0" smtClean="0"/>
              <a:t>log </a:t>
            </a:r>
            <a:r>
              <a:rPr lang="zh-CN" altLang="en-US" dirty="0" smtClean="0"/>
              <a:t>打印的时候部分内容不能打印。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8397" y="2027805"/>
            <a:ext cx="9212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问题分析：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对</a:t>
            </a:r>
            <a:r>
              <a:rPr lang="en-US" altLang="zh-CN" dirty="0" smtClean="0"/>
              <a:t>log</a:t>
            </a:r>
            <a:r>
              <a:rPr lang="zh-CN" altLang="en-US" dirty="0" smtClean="0"/>
              <a:t>相关头文件进行反复观察，发现并没有实质性的错误，最后发现在移植的代码的不同文件中存在相同文件名的头文件，认为可能为头文件重复导致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18396" y="3633485"/>
            <a:ext cx="951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zh-CN" altLang="en-US" dirty="0"/>
              <a:t>解决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删除重复的同名头文件解决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29926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0" y="0"/>
            <a:ext cx="356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收获与改进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504" y="1554798"/>
            <a:ext cx="1149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没怎么接触过多线程，摄像头追踪等不可控因素较多的项目，以及打印日志的方式来分析问题。通过对现有的智能追踪代码的学习，逐渐了学习到新的工作方法和新知识，新经验，同时也对智能追踪有了大体的了解。</a:t>
            </a:r>
            <a:endParaRPr lang="en-US" altLang="zh-CN" dirty="0" smtClean="0"/>
          </a:p>
          <a:p>
            <a:r>
              <a:rPr lang="zh-CN" altLang="en-US" dirty="0" smtClean="0"/>
              <a:t>同时对我从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语言转向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编程有了较大的帮助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4893" y="2454442"/>
            <a:ext cx="2502568" cy="14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2504" y="3278816"/>
            <a:ext cx="11492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减少浪费在学习如何使用工具时间 ，不懂</a:t>
            </a:r>
            <a:r>
              <a:rPr lang="en-US" altLang="zh-CN" dirty="0" err="1" smtClean="0"/>
              <a:t>Cmake</a:t>
            </a:r>
            <a:r>
              <a:rPr lang="zh-CN" altLang="en-US" dirty="0" smtClean="0"/>
              <a:t>等有关代码编译机制，需要</a:t>
            </a:r>
            <a:r>
              <a:rPr lang="zh-CN" altLang="en-US" dirty="0"/>
              <a:t>提升解决问题的效率，归根结底还是需要对业务，代码逻辑有更深更细节的</a:t>
            </a:r>
            <a:r>
              <a:rPr lang="zh-CN" altLang="en-US" dirty="0" smtClean="0"/>
              <a:t>理解，也得多想同事请教</a:t>
            </a:r>
            <a:r>
              <a:rPr lang="zh-CN" altLang="en-US" dirty="0"/>
              <a:t>业务相关的问题</a:t>
            </a:r>
            <a:r>
              <a:rPr lang="zh-CN" altLang="en-US" dirty="0" smtClean="0"/>
              <a:t>。智能追踪这块可以询问的人数较少，大部分的时间通过自学反复看代码的方式学习，希望导师能够抽取宝贵的时间对我进行讨论和解惑。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2504" y="2766601"/>
            <a:ext cx="1183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改进</a:t>
            </a:r>
            <a:endParaRPr lang="zh-CN" altLang="en-US" sz="2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92505" y="1046623"/>
            <a:ext cx="1183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收获</a:t>
            </a:r>
          </a:p>
        </p:txBody>
      </p:sp>
    </p:spTree>
    <p:extLst>
      <p:ext uri="{BB962C8B-B14F-4D97-AF65-F5344CB8AC3E}">
        <p14:creationId xmlns:p14="http://schemas.microsoft.com/office/powerpoint/2010/main" val="385806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90452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77887"/>
            <a:r>
              <a:rPr lang="zh-CN" altLang="en-US" sz="3200" b="1" dirty="0">
                <a:solidFill>
                  <a:prstClr val="white"/>
                </a:solidFill>
                <a:cs typeface="+mn-ea"/>
                <a:sym typeface="+mn-lt"/>
              </a:rPr>
              <a:t>云+端，极致视讯</a:t>
            </a:r>
          </a:p>
        </p:txBody>
      </p:sp>
      <p:sp>
        <p:nvSpPr>
          <p:cNvPr id="4" name="矩形 3"/>
          <p:cNvSpPr/>
          <p:nvPr/>
        </p:nvSpPr>
        <p:spPr>
          <a:xfrm>
            <a:off x="467544" y="1052736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ea"/>
                <a:sym typeface="+mn-lt"/>
              </a:rPr>
              <a:t>1.</a:t>
            </a:r>
            <a:r>
              <a:rPr lang="zh-CN" altLang="en-US" dirty="0" smtClean="0">
                <a:cs typeface="+mn-ea"/>
                <a:sym typeface="+mn-lt"/>
              </a:rPr>
              <a:t>实际工程中解决实际工程问题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ea"/>
                <a:sym typeface="+mn-lt"/>
              </a:rPr>
              <a:t>2.</a:t>
            </a:r>
            <a:r>
              <a:rPr lang="zh-CN" altLang="en-US" dirty="0" smtClean="0">
                <a:cs typeface="+mn-ea"/>
                <a:sym typeface="+mn-lt"/>
              </a:rPr>
              <a:t>实际工作任务中学习其他调试方法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ea"/>
                <a:sym typeface="+mn-lt"/>
              </a:rPr>
              <a:t>3</a:t>
            </a:r>
            <a:r>
              <a:rPr lang="zh-CN" altLang="en-US" dirty="0" smtClean="0">
                <a:cs typeface="+mn-ea"/>
                <a:sym typeface="+mn-lt"/>
              </a:rPr>
              <a:t> </a:t>
            </a:r>
            <a:r>
              <a:rPr lang="en-US" altLang="zh-CN" dirty="0" smtClean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逐步</a:t>
            </a:r>
            <a:r>
              <a:rPr lang="zh-CN" altLang="en-US" dirty="0" smtClean="0">
                <a:cs typeface="+mn-ea"/>
                <a:sym typeface="+mn-lt"/>
              </a:rPr>
              <a:t>承担智能追踪模块的维护</a:t>
            </a:r>
            <a:r>
              <a:rPr lang="zh-CN" altLang="en-US" dirty="0">
                <a:cs typeface="+mn-ea"/>
                <a:sym typeface="+mn-lt"/>
              </a:rPr>
              <a:t>与需求实现</a:t>
            </a:r>
            <a:r>
              <a:rPr lang="zh-CN" altLang="en-US" dirty="0" smtClean="0">
                <a:cs typeface="+mn-ea"/>
                <a:sym typeface="+mn-lt"/>
              </a:rPr>
              <a:t>任务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下期工作计划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3036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4" y="0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0078" fontAlgn="base">
              <a:lnSpc>
                <a:spcPts val="11251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611" y="2254861"/>
            <a:ext cx="12188389" cy="23482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3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4" y="0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0078" fontAlgn="base">
              <a:lnSpc>
                <a:spcPts val="11251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804" y="2548716"/>
            <a:ext cx="12188389" cy="17605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3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4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59536" y="1894698"/>
            <a:ext cx="2551434" cy="2551434"/>
          </a:xfrm>
          <a:prstGeom prst="ellipse">
            <a:avLst/>
          </a:prstGeom>
          <a:gradFill flip="none" rotWithShape="1">
            <a:gsLst>
              <a:gs pos="0">
                <a:srgbClr val="21B5A3"/>
              </a:gs>
              <a:gs pos="38000">
                <a:srgbClr val="2ABE88"/>
              </a:gs>
              <a:gs pos="64000">
                <a:srgbClr val="32C769"/>
              </a:gs>
              <a:gs pos="100000">
                <a:srgbClr val="3ACD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42984" y="1115142"/>
            <a:ext cx="54682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个人基本情况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2" name="泪滴形 1"/>
          <p:cNvSpPr/>
          <p:nvPr/>
        </p:nvSpPr>
        <p:spPr>
          <a:xfrm flipV="1">
            <a:off x="4696574" y="1115142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84600" y="118428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4" name="泪滴形 13"/>
          <p:cNvSpPr/>
          <p:nvPr/>
        </p:nvSpPr>
        <p:spPr>
          <a:xfrm flipV="1">
            <a:off x="4719699" y="3510917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7725" y="3580062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泪滴形 20"/>
          <p:cNvSpPr/>
          <p:nvPr/>
        </p:nvSpPr>
        <p:spPr>
          <a:xfrm flipV="1">
            <a:off x="4707725" y="2373133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95751" y="2442278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泪滴形 22"/>
          <p:cNvSpPr/>
          <p:nvPr/>
        </p:nvSpPr>
        <p:spPr>
          <a:xfrm flipV="1">
            <a:off x="4696574" y="4593594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84600" y="4662739"/>
            <a:ext cx="5790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1053" y="2616417"/>
            <a:ext cx="26309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cs typeface="+mn-ea"/>
                <a:sym typeface="+mn-lt"/>
              </a:rPr>
              <a:t>  </a:t>
            </a:r>
            <a:r>
              <a:rPr lang="zh-CN" altLang="en-US" sz="6600" dirty="0">
                <a:cs typeface="+mn-ea"/>
                <a:sym typeface="+mn-lt"/>
              </a:rPr>
              <a:t>目录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21172" y="2373133"/>
            <a:ext cx="39352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工作</a:t>
            </a:r>
            <a:r>
              <a:rPr lang="zh-CN" altLang="en-US" sz="3200" b="1" dirty="0" smtClean="0">
                <a:cs typeface="+mn-ea"/>
                <a:sym typeface="+mn-lt"/>
              </a:rPr>
              <a:t>完成概况 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5121" y="3530423"/>
            <a:ext cx="327636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 smtClean="0">
                <a:cs typeface="+mn-ea"/>
                <a:sym typeface="+mn-lt"/>
              </a:rPr>
              <a:t>主要工作展示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42984" y="4599754"/>
            <a:ext cx="40666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 smtClean="0">
                <a:cs typeface="+mn-ea"/>
                <a:sym typeface="+mn-lt"/>
              </a:rPr>
              <a:t>不足与改进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16" name="泪滴形 15"/>
          <p:cNvSpPr/>
          <p:nvPr/>
        </p:nvSpPr>
        <p:spPr>
          <a:xfrm flipV="1">
            <a:off x="4707725" y="5709618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95751" y="5778763"/>
            <a:ext cx="5790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54135" y="5715778"/>
            <a:ext cx="40666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下期工作计划</a:t>
            </a:r>
            <a:endParaRPr lang="en-US" altLang="zh-CN" sz="32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41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3100" y="128337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个人基本情况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012249" y="1124744"/>
            <a:ext cx="8141875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葛世鹏</a:t>
            </a:r>
            <a:r>
              <a:rPr lang="zh-CN" altLang="en-US" b="1" dirty="0" smtClean="0"/>
              <a:t>，</a:t>
            </a:r>
            <a:r>
              <a:rPr lang="en-US" altLang="zh-CN" b="1" dirty="0" smtClean="0"/>
              <a:t>2021</a:t>
            </a:r>
            <a:r>
              <a:rPr lang="zh-CN" altLang="en-US" b="1" dirty="0" smtClean="0"/>
              <a:t>年</a:t>
            </a:r>
            <a:r>
              <a:rPr lang="en-US" altLang="zh-CN" b="1" dirty="0" smtClean="0"/>
              <a:t>9</a:t>
            </a:r>
            <a:r>
              <a:rPr lang="zh-CN" altLang="en-US" b="1" dirty="0" smtClean="0"/>
              <a:t>月</a:t>
            </a:r>
            <a:r>
              <a:rPr lang="en-US" altLang="zh-CN" b="1" dirty="0" smtClean="0"/>
              <a:t>13</a:t>
            </a:r>
            <a:r>
              <a:rPr lang="zh-CN" altLang="en-US" b="1" dirty="0" smtClean="0"/>
              <a:t>日入职</a:t>
            </a:r>
            <a:r>
              <a:rPr lang="zh-CN" altLang="en-US" b="1" dirty="0"/>
              <a:t>于亿联杭分视频一</a:t>
            </a:r>
            <a:r>
              <a:rPr lang="zh-CN" altLang="en-US" b="1" dirty="0" smtClean="0"/>
              <a:t>组</a:t>
            </a:r>
            <a:endParaRPr lang="en-US" altLang="zh-CN" b="1" dirty="0" smtClean="0"/>
          </a:p>
          <a:p>
            <a:pPr marL="457200" indent="-457200">
              <a:defRPr/>
            </a:pPr>
            <a:r>
              <a:rPr lang="zh-CN" altLang="en-US" b="1" dirty="0" smtClean="0"/>
              <a:t>主要</a:t>
            </a:r>
            <a:r>
              <a:rPr lang="zh-CN" altLang="en-US" b="1" dirty="0"/>
              <a:t>负责公司产品</a:t>
            </a:r>
            <a:r>
              <a:rPr lang="zh-CN" altLang="en-US" b="1" dirty="0" smtClean="0"/>
              <a:t>中摄像头智能追踪相关</a:t>
            </a:r>
            <a:r>
              <a:rPr lang="zh-CN" altLang="en-US" b="1" dirty="0"/>
              <a:t>的工作。</a:t>
            </a:r>
          </a:p>
          <a:p>
            <a:pPr marL="457200" indent="-457200">
              <a:defRPr/>
            </a:pPr>
            <a:endParaRPr lang="en-US" altLang="zh-CN" b="1" dirty="0">
              <a:cs typeface="+mn-ea"/>
              <a:sym typeface="+mn-lt"/>
            </a:endParaRPr>
          </a:p>
          <a:p>
            <a:pPr marL="457200" indent="-457200">
              <a:defRPr/>
            </a:pPr>
            <a:endParaRPr lang="en-US" altLang="zh-CN" sz="1400" dirty="0" smtClean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3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工作完成概况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57654" y="1180606"/>
            <a:ext cx="8758917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zh-CN" altLang="en-US" sz="1600" b="1" dirty="0" smtClean="0"/>
              <a:t>摄像头智能追踪代码框架的熟悉和学习</a:t>
            </a:r>
            <a:endParaRPr lang="en-US" altLang="zh-CN" sz="1600" b="1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</a:t>
            </a:r>
            <a:r>
              <a:rPr lang="en-US" altLang="zh-CN" sz="1600" dirty="0" smtClean="0"/>
              <a:t>VT / AF </a:t>
            </a:r>
            <a:r>
              <a:rPr lang="zh-CN" altLang="en-US" sz="1600" dirty="0" smtClean="0"/>
              <a:t>两种模式的运行过程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熟悉各个模块交互过程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熟悉定焦镜头和机械镜头的切换条件，和运动原理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绘出相关流程图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输出总结文档  </a:t>
            </a:r>
            <a:r>
              <a:rPr lang="en-US" altLang="zh-CN" sz="1600" dirty="0" smtClean="0">
                <a:solidFill>
                  <a:srgbClr val="FF0000"/>
                </a:solidFill>
              </a:rPr>
              <a:t>AF/VT</a:t>
            </a:r>
            <a:r>
              <a:rPr lang="zh-CN" altLang="en-US" sz="1600" dirty="0" smtClean="0">
                <a:solidFill>
                  <a:srgbClr val="FF0000"/>
                </a:solidFill>
              </a:rPr>
              <a:t>流程静区总结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docx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1600" dirty="0"/>
          </a:p>
          <a:p>
            <a:pPr marL="457200" indent="-457200">
              <a:defRPr/>
            </a:pPr>
            <a:endParaRPr lang="en-US" altLang="zh-CN" sz="1600" dirty="0"/>
          </a:p>
          <a:p>
            <a:pPr marL="457200" indent="-457200">
              <a:defRPr/>
            </a:pPr>
            <a:endParaRPr lang="en-US" altLang="zh-CN" b="1" dirty="0" smtClean="0"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57654" y="3521023"/>
            <a:ext cx="8584746" cy="29238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altLang="zh-CN" sz="1600" b="1" dirty="0" smtClean="0"/>
              <a:t>M600</a:t>
            </a:r>
            <a:r>
              <a:rPr lang="zh-CN" altLang="en-US" sz="1600" b="1" dirty="0" smtClean="0"/>
              <a:t>部分代码整合</a:t>
            </a:r>
            <a:endParaRPr lang="en-US" altLang="zh-CN" sz="1600" b="1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sz="1600" dirty="0" smtClean="0"/>
              <a:t>M600</a:t>
            </a:r>
            <a:r>
              <a:rPr lang="zh-CN" altLang="en-US" sz="1600" dirty="0" smtClean="0"/>
              <a:t>高通代码和入</a:t>
            </a:r>
            <a:r>
              <a:rPr lang="en-US" altLang="zh-CN" sz="1600" dirty="0" smtClean="0"/>
              <a:t>A20/A30,</a:t>
            </a:r>
            <a:r>
              <a:rPr lang="zh-CN" altLang="en-US" sz="1600" dirty="0" smtClean="0"/>
              <a:t>使之能分别在安卓和</a:t>
            </a:r>
            <a:r>
              <a:rPr lang="en-US" altLang="zh-CN" sz="1600" dirty="0" smtClean="0"/>
              <a:t>Linux</a:t>
            </a:r>
            <a:r>
              <a:rPr lang="zh-CN" altLang="en-US" sz="1600" dirty="0" smtClean="0"/>
              <a:t>环境下编译和运行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消除代码遗留告警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学会在安卓环境下编译代码，以及如何替换</a:t>
            </a:r>
            <a:r>
              <a:rPr lang="en-US" altLang="zh-CN" sz="1600" dirty="0" smtClean="0"/>
              <a:t>M600/A20/A30</a:t>
            </a:r>
            <a:r>
              <a:rPr lang="zh-CN" altLang="en-US" sz="1600" dirty="0" smtClean="0"/>
              <a:t>的智能追踪库，并且输出</a:t>
            </a:r>
            <a:r>
              <a:rPr lang="zh-CN" altLang="en-US" sz="1600" dirty="0"/>
              <a:t>总结</a:t>
            </a:r>
            <a:r>
              <a:rPr lang="zh-CN" altLang="en-US" sz="1600" dirty="0" smtClean="0"/>
              <a:t>文档 </a:t>
            </a:r>
            <a:r>
              <a:rPr lang="zh-CN" altLang="en-US" sz="1600" dirty="0" smtClean="0">
                <a:solidFill>
                  <a:srgbClr val="FF0000"/>
                </a:solidFill>
              </a:rPr>
              <a:t>如何</a:t>
            </a:r>
            <a:r>
              <a:rPr lang="zh-CN" altLang="en-US" sz="1600" dirty="0">
                <a:solidFill>
                  <a:srgbClr val="FF0000"/>
                </a:solidFill>
              </a:rPr>
              <a:t>替换库和安卓环境的一些编译问题解决</a:t>
            </a:r>
            <a:r>
              <a:rPr lang="en-US" altLang="zh-CN" sz="1600" dirty="0">
                <a:solidFill>
                  <a:srgbClr val="FF0000"/>
                </a:solidFill>
              </a:rPr>
              <a:t>.</a:t>
            </a:r>
            <a:r>
              <a:rPr lang="en-US" altLang="zh-CN" sz="1600" dirty="0" err="1">
                <a:solidFill>
                  <a:srgbClr val="FF0000"/>
                </a:solidFill>
              </a:rPr>
              <a:t>docx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解决移植过程中出现，机械镜头无法切换的问题</a:t>
            </a:r>
            <a:endParaRPr lang="zh-CN" altLang="en-US" sz="1600" dirty="0"/>
          </a:p>
          <a:p>
            <a:pPr marL="457200" indent="-457200">
              <a:defRPr/>
            </a:pPr>
            <a:endParaRPr lang="en-US" altLang="zh-CN" sz="1600" dirty="0"/>
          </a:p>
          <a:p>
            <a:pPr marL="457200" indent="-457200">
              <a:defRPr/>
            </a:pPr>
            <a:endParaRPr lang="en-US" altLang="zh-CN" b="1" dirty="0" smtClean="0"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10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主要工作展示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17634" y="952901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/>
              <a:t>摄像头智能追踪代码框架的熟悉和学习</a:t>
            </a:r>
            <a:endParaRPr lang="en-US" altLang="zh-CN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962526" y="1526731"/>
            <a:ext cx="5332396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摄像头的智能追踪分为</a:t>
            </a:r>
            <a:r>
              <a:rPr lang="en-US" altLang="zh-CN" dirty="0" smtClean="0"/>
              <a:t>AF </a:t>
            </a:r>
            <a:r>
              <a:rPr lang="zh-CN" altLang="en-US" dirty="0" smtClean="0"/>
              <a:t>和</a:t>
            </a:r>
            <a:r>
              <a:rPr lang="en-US" altLang="zh-CN" dirty="0" smtClean="0"/>
              <a:t>VT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AF </a:t>
            </a:r>
            <a:r>
              <a:rPr lang="en-US" altLang="zh-CN" dirty="0"/>
              <a:t>:</a:t>
            </a:r>
            <a:r>
              <a:rPr lang="zh-CN" altLang="en-US" dirty="0"/>
              <a:t>摄像头能够自动锁定，会议中人数较多的一片区域，并进行调焦和放大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VT</a:t>
            </a:r>
            <a:r>
              <a:rPr lang="zh-CN" altLang="en-US" dirty="0"/>
              <a:t>：摄像头能够自动锁定当前的说话人，并对当前说话人进行调焦和放大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/>
          </a:p>
        </p:txBody>
      </p:sp>
      <p:sp>
        <p:nvSpPr>
          <p:cNvPr id="9" name="文本框 8"/>
          <p:cNvSpPr txBox="1"/>
          <p:nvPr/>
        </p:nvSpPr>
        <p:spPr>
          <a:xfrm>
            <a:off x="770021" y="4059888"/>
            <a:ext cx="8653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目前学习的主要为</a:t>
            </a:r>
            <a:r>
              <a:rPr lang="en-US" altLang="zh-CN" dirty="0" smtClean="0"/>
              <a:t>m600sdm845 </a:t>
            </a:r>
            <a:r>
              <a:rPr lang="zh-CN" altLang="en-US" dirty="0" smtClean="0"/>
              <a:t>和 </a:t>
            </a:r>
            <a:r>
              <a:rPr lang="en-US" altLang="zh-CN" dirty="0" smtClean="0"/>
              <a:t>A30 </a:t>
            </a:r>
            <a:r>
              <a:rPr lang="zh-CN" altLang="en-US" dirty="0" smtClean="0"/>
              <a:t>带有定焦镜头和机械镜头两个镜头的机器。</a:t>
            </a:r>
            <a:endParaRPr lang="en-US" altLang="zh-CN" dirty="0" smtClean="0"/>
          </a:p>
          <a:p>
            <a:r>
              <a:rPr lang="zh-CN" altLang="en-US" dirty="0" smtClean="0"/>
              <a:t>其中定焦的镜头</a:t>
            </a:r>
            <a:r>
              <a:rPr lang="en-US" altLang="zh-CN" dirty="0" smtClean="0"/>
              <a:t>IMX383</a:t>
            </a:r>
            <a:r>
              <a:rPr lang="zh-CN" altLang="en-US" dirty="0" smtClean="0"/>
              <a:t>用于分析，机械镜头</a:t>
            </a:r>
            <a:r>
              <a:rPr lang="en-US" altLang="zh-CN" dirty="0" smtClean="0"/>
              <a:t>IMX274</a:t>
            </a:r>
            <a:r>
              <a:rPr lang="zh-CN" altLang="en-US" dirty="0" smtClean="0"/>
              <a:t>用于显示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如果当前的会议无人，或者人体处于边缘的区域，使用机械镜头显示无法居中的时候应该使用定焦镜头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50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94" y="827773"/>
            <a:ext cx="3409524" cy="5588958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50333" y="1030778"/>
            <a:ext cx="573665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智能追踪的主要内容就是</a:t>
            </a:r>
            <a:r>
              <a:rPr lang="en-US" altLang="zh-CN" dirty="0" smtClean="0"/>
              <a:t>AF</a:t>
            </a:r>
            <a:r>
              <a:rPr lang="zh-CN" altLang="en-US" dirty="0" smtClean="0"/>
              <a:t>，其作用为对当前会议室中的人数集中的位置进行裁剪和聚焦。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其中</a:t>
            </a:r>
            <a:r>
              <a:rPr lang="en-US" altLang="zh-CN" dirty="0" smtClean="0"/>
              <a:t>AF</a:t>
            </a:r>
            <a:r>
              <a:rPr lang="zh-CN" altLang="en-US" dirty="0" smtClean="0"/>
              <a:t>静区部分是整个智能追踪功能的重点，它是形成控制摄像头转动和聚焦目标框的主要因素。音频部分的决定元素也是拷贝静区的元素生成的。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其中用于控制摄像头转动的决定框 ，其实就是包含所有人头框的一个大框，计算出当前框每条边的相对于变焦镜头的角度，和它们的中心的角度就可以，就可以知道镜头需要移动的角度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19168" y="77875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AF</a:t>
            </a:r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部分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766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758" y="714206"/>
            <a:ext cx="6725020" cy="52795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543143" y="1076717"/>
            <a:ext cx="4148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VT:</a:t>
            </a:r>
            <a:r>
              <a:rPr lang="zh-CN" altLang="en-US" dirty="0"/>
              <a:t>摄像头能够自动锁定当前的说话人，并对当前说话人进行调焦和放大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19168" y="77875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en-US" altLang="zh-CN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VT</a:t>
            </a:r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部分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543143" y="1902447"/>
            <a:ext cx="414848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VT</a:t>
            </a:r>
            <a:r>
              <a:rPr lang="zh-CN" altLang="en-US" dirty="0" smtClean="0"/>
              <a:t>部分的锁定和</a:t>
            </a:r>
            <a:r>
              <a:rPr lang="en-US" altLang="zh-CN" dirty="0" smtClean="0"/>
              <a:t>AF</a:t>
            </a:r>
            <a:r>
              <a:rPr lang="zh-CN" altLang="en-US" dirty="0" smtClean="0"/>
              <a:t>类似，都是通过形成一个决定框，并且计算出各边角度，来控制摄像头。区别是</a:t>
            </a:r>
            <a:r>
              <a:rPr lang="en-US" altLang="zh-CN" dirty="0" smtClean="0"/>
              <a:t>VT</a:t>
            </a:r>
            <a:r>
              <a:rPr lang="zh-CN" altLang="en-US" dirty="0" smtClean="0"/>
              <a:t>框一般是一个人</a:t>
            </a:r>
            <a:r>
              <a:rPr lang="en-US" altLang="zh-CN" dirty="0" smtClean="0"/>
              <a:t>,</a:t>
            </a:r>
            <a:r>
              <a:rPr lang="zh-CN" altLang="en-US" dirty="0" smtClean="0"/>
              <a:t>或者和当前人距离非常近的友元来形成的。</a:t>
            </a:r>
            <a:r>
              <a:rPr lang="en-US" altLang="zh-CN" dirty="0" smtClean="0"/>
              <a:t>AF</a:t>
            </a:r>
            <a:r>
              <a:rPr lang="zh-CN" altLang="en-US" dirty="0" smtClean="0"/>
              <a:t>则可能包含多个人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2749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9459"/>
            <a:ext cx="8637939" cy="5895474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637939" y="934088"/>
            <a:ext cx="356193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智能追踪</a:t>
            </a:r>
            <a:r>
              <a:rPr lang="zh-CN" altLang="en-US" dirty="0"/>
              <a:t>几</a:t>
            </a:r>
            <a:r>
              <a:rPr lang="zh-CN" altLang="en-US" dirty="0" smtClean="0"/>
              <a:t>个主要线程的交互：</a:t>
            </a:r>
            <a:endParaRPr lang="en-US" altLang="zh-CN" dirty="0"/>
          </a:p>
          <a:p>
            <a:r>
              <a:rPr lang="en-US" altLang="zh-CN" dirty="0" smtClean="0"/>
              <a:t>VT</a:t>
            </a:r>
            <a:r>
              <a:rPr lang="zh-CN" altLang="en-US" dirty="0" smtClean="0"/>
              <a:t>线程的决定元素拷贝于</a:t>
            </a:r>
            <a:r>
              <a:rPr lang="en-US" altLang="zh-CN" dirty="0" smtClean="0"/>
              <a:t>AF</a:t>
            </a:r>
            <a:r>
              <a:rPr lang="zh-CN" altLang="en-US" dirty="0" smtClean="0"/>
              <a:t>线程的静区元素，会随着</a:t>
            </a:r>
            <a:r>
              <a:rPr lang="en-US" altLang="zh-CN" dirty="0" smtClean="0"/>
              <a:t>AF</a:t>
            </a:r>
            <a:r>
              <a:rPr lang="zh-CN" altLang="en-US" dirty="0" smtClean="0"/>
              <a:t>静区元素的改变而改变。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结果处理线程：</a:t>
            </a:r>
            <a:endParaRPr lang="en-US" altLang="zh-CN" dirty="0"/>
          </a:p>
          <a:p>
            <a:r>
              <a:rPr lang="zh-CN" altLang="en-US" dirty="0" smtClean="0"/>
              <a:t>结果处理线程主要是接受来自于</a:t>
            </a:r>
            <a:r>
              <a:rPr lang="en-US" altLang="zh-CN" dirty="0" smtClean="0"/>
              <a:t>VT</a:t>
            </a:r>
            <a:r>
              <a:rPr lang="zh-CN" altLang="en-US" dirty="0" smtClean="0"/>
              <a:t>线程和</a:t>
            </a:r>
            <a:r>
              <a:rPr lang="en-US" altLang="zh-CN" dirty="0" smtClean="0"/>
              <a:t>AF</a:t>
            </a:r>
            <a:r>
              <a:rPr lang="zh-CN" altLang="en-US" dirty="0" smtClean="0"/>
              <a:t>线程的</a:t>
            </a:r>
            <a:r>
              <a:rPr lang="en-US" altLang="zh-CN" dirty="0" err="1" smtClean="0"/>
              <a:t>TarRect</a:t>
            </a:r>
            <a:r>
              <a:rPr lang="zh-CN" altLang="en-US" dirty="0" smtClean="0"/>
              <a:t>的信息</a:t>
            </a:r>
            <a:endParaRPr lang="en-US" altLang="zh-CN" dirty="0" smtClean="0"/>
          </a:p>
          <a:p>
            <a:r>
              <a:rPr lang="zh-CN" altLang="en-US" dirty="0" smtClean="0"/>
              <a:t>用来控制镜头的转动和聚焦</a:t>
            </a:r>
            <a:endParaRPr lang="en-US" altLang="zh-CN" dirty="0" smtClean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19168" y="77875"/>
            <a:ext cx="454377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各个模块之间的交互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08998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2"/>
          <p:cNvSpPr txBox="1">
            <a:spLocks noChangeArrowheads="1"/>
          </p:cNvSpPr>
          <p:nvPr/>
        </p:nvSpPr>
        <p:spPr bwMode="auto">
          <a:xfrm>
            <a:off x="319168" y="77875"/>
            <a:ext cx="732854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学习过程中的一些缺陷和困难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70516" y="1197032"/>
            <a:ext cx="93465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学习部分：智能追踪部分涉及到大量的框选图像的判断，角度的计算，距离计算，框的裁剪，和扩大，一些计算公式 ，由于不是自己进行调试， 没有相关的文档学习比困难。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代码部分：出现大量的同名文件，使用</a:t>
            </a:r>
            <a:r>
              <a:rPr lang="en-US" altLang="zh-CN" dirty="0" smtClean="0"/>
              <a:t>#if #else </a:t>
            </a:r>
            <a:r>
              <a:rPr lang="zh-CN" altLang="en-US" dirty="0" smtClean="0"/>
              <a:t>较多，花费理解的时间比较长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531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1FF8985E-A934-47E3-90A6-5470E286685A}" vid="{A2B66F2F-A2D6-4B37-B372-BD8BE89718F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5205</TotalTime>
  <Words>1031</Words>
  <Application>Microsoft Office PowerPoint</Application>
  <PresentationFormat>宽屏</PresentationFormat>
  <Paragraphs>100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6" baseType="lpstr">
      <vt:lpstr>新細明體</vt:lpstr>
      <vt:lpstr>等线</vt:lpstr>
      <vt:lpstr>思源黑体 CN Normal</vt:lpstr>
      <vt:lpstr>思源黑体 CN Regular</vt:lpstr>
      <vt:lpstr>宋体</vt:lpstr>
      <vt:lpstr>微软雅黑</vt:lpstr>
      <vt:lpstr>Arial</vt:lpstr>
      <vt:lpstr>Calibri</vt:lpstr>
      <vt:lpstr>Wingdings</vt:lpstr>
      <vt:lpstr>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庄小凤</dc:creator>
  <cp:lastModifiedBy>葛世鹏</cp:lastModifiedBy>
  <cp:revision>709</cp:revision>
  <dcterms:created xsi:type="dcterms:W3CDTF">2018-05-29T07:15:42Z</dcterms:created>
  <dcterms:modified xsi:type="dcterms:W3CDTF">2022-02-08T08:02:32Z</dcterms:modified>
</cp:coreProperties>
</file>